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verpass Light" panose="020B0604020202020204" charset="0"/>
      <p:regular r:id="rId19"/>
    </p:embeddedFont>
  </p:embeddedFontLst>
  <p:defaultTextStyle>
    <a:defPPr>
      <a:defRPr lang="en-CM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028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0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34778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Car Fault Diagnostics App: Software Requirement Specification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230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This presentation outlines the software requirements for the Car Fault Diagnostic App.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50402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It guides developers, testers, and stakeholders through the app's purpose, features, and validations.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50188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282094" y="6484977"/>
            <a:ext cx="12055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Group 21</a:t>
            </a:r>
            <a:endParaRPr lang="en-US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165F5F-E104-4043-900C-7895B7E03607}"/>
              </a:ext>
            </a:extLst>
          </p:cNvPr>
          <p:cNvSpPr/>
          <p:nvPr/>
        </p:nvSpPr>
        <p:spPr>
          <a:xfrm>
            <a:off x="12355830" y="684657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AFD19736-7D4F-4B4E-9DD3-A33F1B0B5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0218" y="622340"/>
            <a:ext cx="564451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Use Cases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3580" y="1899880"/>
            <a:ext cx="2927271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Connect to Vehicle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Bluetooth/Wi-Fi connection to OBD-II adapter.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3580" y="3441502"/>
            <a:ext cx="4103965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Dashboard Light Scanning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Camera identifies warning lights and suggests 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3580" y="4983123"/>
            <a:ext cx="3462337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Engine Sound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Records and classifies engine noises for faults.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2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23580" y="6524744"/>
            <a:ext cx="3730347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Offline Repair Guidance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3580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Access instructions without internet in rural areas.</a:t>
            </a:r>
            <a:endParaRPr lang="en-US" sz="1750" dirty="0"/>
          </a:p>
        </p:txBody>
      </p:sp>
      <p:pic>
        <p:nvPicPr>
          <p:cNvPr id="1026" name="Picture 2" descr="Cell phone as diagnostic tool">
            <a:extLst>
              <a:ext uri="{FF2B5EF4-FFF2-40B4-BE49-F238E27FC236}">
                <a16:creationId xmlns:a16="http://schemas.microsoft.com/office/drawing/2014/main" id="{764666BC-98BB-4562-9079-CDA3A21F6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682" y="3086280"/>
            <a:ext cx="5958718" cy="297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350AA8B-3892-4524-9ED8-534B5C436B79}"/>
              </a:ext>
            </a:extLst>
          </p:cNvPr>
          <p:cNvSpPr/>
          <p:nvPr/>
        </p:nvSpPr>
        <p:spPr>
          <a:xfrm>
            <a:off x="12355830" y="685800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1F45E04F-8AA8-404E-97E2-40FA5DD53CED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09</a:t>
            </a:r>
            <a:endParaRPr lang="en-US" sz="4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5DCB937-D1AC-4361-8122-73847091E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800108"/>
              </p:ext>
            </p:extLst>
          </p:nvPr>
        </p:nvGraphicFramePr>
        <p:xfrm>
          <a:off x="1006475" y="3998754"/>
          <a:ext cx="12617450" cy="2641600"/>
        </p:xfrm>
        <a:graphic>
          <a:graphicData uri="http://schemas.openxmlformats.org/drawingml/2006/table">
            <a:tbl>
              <a:tblPr/>
              <a:tblGrid>
                <a:gridCol w="4690256">
                  <a:extLst>
                    <a:ext uri="{9D8B030D-6E8A-4147-A177-3AD203B41FA5}">
                      <a16:colId xmlns:a16="http://schemas.microsoft.com/office/drawing/2014/main" val="2124531469"/>
                    </a:ext>
                  </a:extLst>
                </a:gridCol>
                <a:gridCol w="3963597">
                  <a:extLst>
                    <a:ext uri="{9D8B030D-6E8A-4147-A177-3AD203B41FA5}">
                      <a16:colId xmlns:a16="http://schemas.microsoft.com/office/drawing/2014/main" val="1383112587"/>
                    </a:ext>
                  </a:extLst>
                </a:gridCol>
                <a:gridCol w="3963597">
                  <a:extLst>
                    <a:ext uri="{9D8B030D-6E8A-4147-A177-3AD203B41FA5}">
                      <a16:colId xmlns:a16="http://schemas.microsoft.com/office/drawing/2014/main" val="33545216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Feature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</a:rPr>
                        <a:t>Feasibility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>
                          <a:solidFill>
                            <a:schemeClr val="tx1"/>
                          </a:solidFill>
                          <a:effectLst/>
                        </a:rPr>
                        <a:t>Challenges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952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Dashboard Scanning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High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OBD-II integration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8B8B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997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Sound Recognition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Medium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Noise filtering, ML accuracy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116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Offline Functionality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High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Local storage limits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229" cap="flat" cmpd="sng" algn="ctr">
                      <a:solidFill>
                        <a:srgbClr val="5252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6924490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979583EF-EB99-4BBE-BCC9-59F3A50B4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475" y="1724215"/>
            <a:ext cx="7703186" cy="1885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M" altLang="en-CM" sz="4450" b="1" i="0" u="none" strike="noStrike" cap="none" normalizeH="0" baseline="0" dirty="0">
                <a:ln>
                  <a:noFill/>
                </a:ln>
                <a:effectLst/>
                <a:latin typeface="DeepSeek-CJK-patch"/>
                <a:ea typeface="Syne Bold"/>
              </a:rPr>
              <a:t>Technical Feasibility</a:t>
            </a:r>
            <a:endParaRPr kumimoji="0" lang="en-CM" altLang="en-CM" sz="4450" b="0" i="0" u="none" strike="noStrike" cap="none" normalizeH="0" baseline="0" dirty="0">
              <a:ln>
                <a:noFill/>
              </a:ln>
              <a:effectLst/>
              <a:ea typeface="Syne Bol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M" altLang="en-CM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69EECD4A-F29F-4A8D-A03C-A18987D1B534}"/>
              </a:ext>
            </a:extLst>
          </p:cNvPr>
          <p:cNvSpPr/>
          <p:nvPr/>
        </p:nvSpPr>
        <p:spPr>
          <a:xfrm>
            <a:off x="13675401" y="8370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</a:rPr>
              <a:t>10</a:t>
            </a:r>
            <a:endParaRPr lang="en-US" sz="44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3F2EBA-68CB-40DC-AE9F-4ABF6B20736D}"/>
              </a:ext>
            </a:extLst>
          </p:cNvPr>
          <p:cNvSpPr/>
          <p:nvPr/>
        </p:nvSpPr>
        <p:spPr>
          <a:xfrm>
            <a:off x="12355830" y="688086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1198009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7309" y="885825"/>
            <a:ext cx="114223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1835884" y="33190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GB" sz="2800" b="1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App Goals</a:t>
            </a:r>
            <a:r>
              <a:rPr lang="en-GB" sz="2800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: Reduce repair costs, empower users, integrate mechanics.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GB" sz="2800" dirty="0">
              <a:latin typeface="Overpass Light" pitchFamily="34" charset="0"/>
              <a:ea typeface="Overpass Light" pitchFamily="34" charset="-122"/>
              <a:cs typeface="Overpass Light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GB" sz="2800" b="1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Key Strengths</a:t>
            </a:r>
            <a:r>
              <a:rPr lang="en-GB" sz="2800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: Offline support, multilingual UI, ML-driven diagnostics.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GB" sz="2800" dirty="0">
              <a:latin typeface="Overpass Light" pitchFamily="34" charset="0"/>
              <a:ea typeface="Overpass Light" pitchFamily="34" charset="-122"/>
              <a:cs typeface="Overpass Light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GB" sz="2800" b="1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Next Steps</a:t>
            </a:r>
            <a:r>
              <a:rPr lang="en-GB" sz="2800" dirty="0"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: Development, testing, and deployment.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GB" sz="1750" dirty="0">
              <a:solidFill>
                <a:srgbClr val="3B4E4E"/>
              </a:solidFill>
              <a:latin typeface="Overpass Light" pitchFamily="34" charset="0"/>
              <a:ea typeface="Overpass Light" pitchFamily="34" charset="-122"/>
              <a:cs typeface="Overpass Light" pitchFamily="34" charset="-12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B7C87D-A364-4A30-99BA-308A9ECF427F}"/>
              </a:ext>
            </a:extLst>
          </p:cNvPr>
          <p:cNvSpPr/>
          <p:nvPr/>
        </p:nvSpPr>
        <p:spPr>
          <a:xfrm>
            <a:off x="12355830" y="685800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5884E165-CFEA-4BAD-A3DA-14EFA306A629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</a:rPr>
              <a:t>11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3809004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 and Purpose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Assist vehicle owners and mechanics in diagnosing car faults via OBD-II connection.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Scope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Real-time fault detection, explanations, repair guidance, and maintenance reminders.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647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842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330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Car owners, mechanics, and app administrators.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FCDB63-97E3-49AE-9925-D7977155A807}"/>
              </a:ext>
            </a:extLst>
          </p:cNvPr>
          <p:cNvSpPr/>
          <p:nvPr/>
        </p:nvSpPr>
        <p:spPr>
          <a:xfrm>
            <a:off x="12355830" y="684657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390000A5-A66E-4D10-9CA7-0CDA9C3EED35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01</a:t>
            </a:r>
            <a:endParaRPr lang="en-US" sz="4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86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 Statement and Proposed Solution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Car owners struggle to interpret warning signs.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 repair costs due to lack of accessible tools.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Existing apps lack offline and multilingual support.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Scan dashboard lights and analyze engine sounds.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Provide repair tutorials and maintenance reminders.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Locate nearby mechanics and work offline.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697AEB-27DA-405A-8D91-5C206DDC7CC4}"/>
              </a:ext>
            </a:extLst>
          </p:cNvPr>
          <p:cNvSpPr/>
          <p:nvPr/>
        </p:nvSpPr>
        <p:spPr>
          <a:xfrm>
            <a:off x="12355830" y="684657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2" name="Text 0">
            <a:extLst>
              <a:ext uri="{FF2B5EF4-FFF2-40B4-BE49-F238E27FC236}">
                <a16:creationId xmlns:a16="http://schemas.microsoft.com/office/drawing/2014/main" id="{DA040D91-6025-439D-A6F5-9A20459346EC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02</a:t>
            </a:r>
            <a:endParaRPr lang="en-US" sz="4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27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569" y="3417213"/>
            <a:ext cx="5325428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Technology Stack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5569" y="4402336"/>
            <a:ext cx="13139261" cy="3072765"/>
          </a:xfrm>
          <a:prstGeom prst="roundRect">
            <a:avLst>
              <a:gd name="adj" fmla="val 291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3189" y="4409956"/>
            <a:ext cx="13124021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66192" y="454533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Frontend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32013" y="454533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Flutter (Dart) for cross-platform UI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53189" y="5021461"/>
            <a:ext cx="13124021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66192" y="5156835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Backend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32013" y="5156835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Firebase for authentication and real-time data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53189" y="5632966"/>
            <a:ext cx="13124021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66192" y="576834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Machine Learning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532013" y="576834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TensorFlow Lite and PyTorch for sound and image recognition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53189" y="6244471"/>
            <a:ext cx="13124021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66192" y="6379845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Database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532013" y="6379845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Firestore and local storage (Hive/SQFlite)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53189" y="6855976"/>
            <a:ext cx="13124021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66192" y="699135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Geolocation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532013" y="6991350"/>
            <a:ext cx="613219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Google Maps API and Flutter Geolocator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00A52C-D62E-4DC6-9295-378271E6C530}"/>
              </a:ext>
            </a:extLst>
          </p:cNvPr>
          <p:cNvSpPr/>
          <p:nvPr/>
        </p:nvSpPr>
        <p:spPr>
          <a:xfrm>
            <a:off x="12721590" y="7794546"/>
            <a:ext cx="1908810" cy="435054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21" name="Text 0">
            <a:extLst>
              <a:ext uri="{FF2B5EF4-FFF2-40B4-BE49-F238E27FC236}">
                <a16:creationId xmlns:a16="http://schemas.microsoft.com/office/drawing/2014/main" id="{82C1B6E6-0C55-483F-A014-0F026B1CF57F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03</a:t>
            </a:r>
            <a:endParaRPr lang="en-US" sz="4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1772"/>
            <a:ext cx="74971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 Classes and Needs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Car Owners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Non-technical users needing simple, offline-friendly interfaces.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Mechanics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Garage owners seeking diagnostic validation and remote support.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9981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 Administrators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Manage content, update models, and ensure multilingual support.</a:t>
            </a:r>
            <a:endParaRPr lang="en-US" sz="1750" dirty="0"/>
          </a:p>
        </p:txBody>
      </p:sp>
      <p:sp>
        <p:nvSpPr>
          <p:cNvPr id="13" name="Text 0">
            <a:extLst>
              <a:ext uri="{FF2B5EF4-FFF2-40B4-BE49-F238E27FC236}">
                <a16:creationId xmlns:a16="http://schemas.microsoft.com/office/drawing/2014/main" id="{0FD89088-DDCC-4F34-A33A-45FA7613120A}"/>
              </a:ext>
            </a:extLst>
          </p:cNvPr>
          <p:cNvSpPr/>
          <p:nvPr/>
        </p:nvSpPr>
        <p:spPr>
          <a:xfrm>
            <a:off x="316409" y="150138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04</a:t>
            </a:r>
            <a:endParaRPr lang="en-US" sz="4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Functional Requirements Overview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913"/>
            <a:ext cx="302597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 Authentication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Secure login with role-based access.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866198"/>
            <a:ext cx="442995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Dashboard Light Recognition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Camera scans and identifies warning lights.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191482"/>
            <a:ext cx="3387804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Engine Sound Analysis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Microphone records and classifies engine noises.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Repair Guidance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Explanations, videos, and tutorials provided.</a:t>
            </a:r>
            <a:endParaRPr lang="en-US" sz="1700" dirty="0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B69C2D98-F200-4D00-BA40-653A0358D625}"/>
              </a:ext>
            </a:extLst>
          </p:cNvPr>
          <p:cNvSpPr/>
          <p:nvPr/>
        </p:nvSpPr>
        <p:spPr>
          <a:xfrm>
            <a:off x="8370927" y="0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05</a:t>
            </a:r>
            <a:endParaRPr lang="en-US" sz="4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Additional Functional Features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913"/>
            <a:ext cx="481488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Maintenance Logs &amp; Reminders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Track service history and notify users.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866198"/>
            <a:ext cx="525565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Expert Advice &amp; Mechanic Locator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Find nearby garages using GPS and contact experts.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191482"/>
            <a:ext cx="308395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Offline Functionality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Access tutorials and history without internet.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128" y="6516767"/>
            <a:ext cx="30228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Multilingual Support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English, French, and local languages supported.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5481AC-D368-4547-9FBB-F262C9BFDD68}"/>
              </a:ext>
            </a:extLst>
          </p:cNvPr>
          <p:cNvSpPr/>
          <p:nvPr/>
        </p:nvSpPr>
        <p:spPr>
          <a:xfrm>
            <a:off x="12355830" y="7621190"/>
            <a:ext cx="2274570" cy="608409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7" name="Text 0">
            <a:extLst>
              <a:ext uri="{FF2B5EF4-FFF2-40B4-BE49-F238E27FC236}">
                <a16:creationId xmlns:a16="http://schemas.microsoft.com/office/drawing/2014/main" id="{1050F05D-E46E-4EF2-B234-2DAE7BF231EC}"/>
              </a:ext>
            </a:extLst>
          </p:cNvPr>
          <p:cNvSpPr/>
          <p:nvPr/>
        </p:nvSpPr>
        <p:spPr>
          <a:xfrm>
            <a:off x="13675401" y="-46018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06</a:t>
            </a:r>
            <a:endParaRPr lang="en-US" sz="4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Non-Functional Requirements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App responds within 2 seconds for scans.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Privacy &amp; Security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On-device processing and data encryption.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298281"/>
            <a:ext cx="3654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Usability &amp; Accessibility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Simple UI, walkthroughs, screen reader support.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30906" y="6683097"/>
            <a:ext cx="34993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Scalability &amp; Reliability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Supports 10,000+ users with 95% recognition accuracy.</a:t>
            </a:r>
            <a:endParaRPr lang="en-US" sz="1750" dirty="0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F9264BAE-5FEE-47F3-BC8E-B870C03FE6EF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07</a:t>
            </a:r>
            <a:endParaRPr lang="en-US" sz="4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152"/>
            <a:ext cx="114223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Verification and Validation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907"/>
            <a:ext cx="30034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Functional Analysis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All requirements complete and feasible.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Sound and offline features strongly validated.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19907"/>
            <a:ext cx="37946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Non-Functional Analysis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Performance, usability, and security verified.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Requirements testable with clear benchmarks.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B7C87D-A364-4A30-99BA-308A9ECF427F}"/>
              </a:ext>
            </a:extLst>
          </p:cNvPr>
          <p:cNvSpPr/>
          <p:nvPr/>
        </p:nvSpPr>
        <p:spPr>
          <a:xfrm>
            <a:off x="12355830" y="6858000"/>
            <a:ext cx="2274570" cy="1383030"/>
          </a:xfrm>
          <a:prstGeom prst="rect">
            <a:avLst/>
          </a:prstGeom>
          <a:solidFill>
            <a:srgbClr val="FFFDE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M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5884E165-CFEA-4BAD-A3DA-14EFA306A629}"/>
              </a:ext>
            </a:extLst>
          </p:cNvPr>
          <p:cNvSpPr/>
          <p:nvPr/>
        </p:nvSpPr>
        <p:spPr>
          <a:xfrm>
            <a:off x="13675401" y="163711"/>
            <a:ext cx="1423630" cy="1049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08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518</Words>
  <Application>Microsoft Office PowerPoint</Application>
  <PresentationFormat>Custom</PresentationFormat>
  <Paragraphs>122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Syne Bold</vt:lpstr>
      <vt:lpstr>Calibri</vt:lpstr>
      <vt:lpstr>Arial</vt:lpstr>
      <vt:lpstr>Overpass Light</vt:lpstr>
      <vt:lpstr>Overpass Bold</vt:lpstr>
      <vt:lpstr>DeepSeek-CJK-patch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CarlStorm</cp:lastModifiedBy>
  <cp:revision>7</cp:revision>
  <dcterms:created xsi:type="dcterms:W3CDTF">2025-05-05T15:33:21Z</dcterms:created>
  <dcterms:modified xsi:type="dcterms:W3CDTF">2025-05-05T17:43:36Z</dcterms:modified>
</cp:coreProperties>
</file>